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matic SC" panose="020B0604020202020204" charset="-79"/>
      <p:regular r:id="rId17"/>
      <p:bold r:id="rId18"/>
    </p:embeddedFon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Roboto Condensed" panose="020B0604020202020204" charset="0"/>
      <p:regular r:id="rId27"/>
      <p:bold r:id="rId28"/>
      <p:italic r:id="rId29"/>
      <p:boldItalic r:id="rId30"/>
    </p:embeddedFont>
    <p:embeddedFont>
      <p:font typeface="Roboto Slab"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9c0df570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9c0df570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9c0df570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9c0df570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9c0df570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9c0df570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9c0df570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9c0df570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0af3c173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0af3c173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0af3c173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0af3c17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f3c17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0af3c173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0af3c173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0af3c173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9c0df57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9c0df57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9c0df57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9c0df570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9c0df570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9c0df57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9c0df57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9c0df570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9c0df570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9c0df570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9451" y="336925"/>
            <a:ext cx="78930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79450" y="2274075"/>
            <a:ext cx="7893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28625" y="5018100"/>
            <a:ext cx="3039300" cy="1254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25300" y="5018100"/>
            <a:ext cx="2918700" cy="1254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6" name="Google Shape;7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7" name="Google Shape;7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a:bodyPr>
          <a:lstStyle>
            <a:lvl1pPr lvl="0" algn="ctr">
              <a:spcBef>
                <a:spcPts val="0"/>
              </a:spcBef>
              <a:spcAft>
                <a:spcPts val="0"/>
              </a:spcAft>
              <a:buClr>
                <a:srgbClr val="00305D"/>
              </a:buClr>
              <a:buSzPts val="3600"/>
              <a:buFont typeface="Roboto Condensed"/>
              <a:buNone/>
              <a:defRPr sz="3600" b="1">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3"/>
          <p:cNvPicPr preferRelativeResize="0"/>
          <p:nvPr/>
        </p:nvPicPr>
        <p:blipFill rotWithShape="1">
          <a:blip r:embed="rId2">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64950" y="197775"/>
            <a:ext cx="8520600" cy="841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a:bodyPr>
          <a:lstStyle>
            <a:lvl1pPr lvl="0" algn="ctr" rtl="0">
              <a:spcBef>
                <a:spcPts val="0"/>
              </a:spcBef>
              <a:spcAft>
                <a:spcPts val="0"/>
              </a:spcAft>
              <a:buClr>
                <a:srgbClr val="00305D"/>
              </a:buClr>
              <a:buSzPts val="3600"/>
              <a:buFont typeface="Roboto Condensed"/>
              <a:buNone/>
              <a:defRPr sz="3600" b="1">
                <a:solidFill>
                  <a:srgbClr val="00305D"/>
                </a:solidFill>
                <a:latin typeface="Roboto Condensed"/>
                <a:ea typeface="Roboto Condensed"/>
                <a:cs typeface="Roboto Condensed"/>
                <a:sym typeface="Roboto Condense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4"/>
          <p:cNvPicPr preferRelativeResize="0"/>
          <p:nvPr/>
        </p:nvPicPr>
        <p:blipFill rotWithShape="1">
          <a:blip r:embed="rId2">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marL="914400" lvl="1"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marL="1371600" lvl="2"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marL="1828800" lvl="3"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marL="2286000" lvl="4"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marL="2743200" lvl="5"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marL="3200400" lvl="6"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marL="3657600" lvl="7"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marL="4114800" lvl="8" indent="-3175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5"/>
          <p:cNvPicPr preferRelativeResize="0"/>
          <p:nvPr/>
        </p:nvPicPr>
        <p:blipFill rotWithShape="1">
          <a:blip r:embed="rId2">
            <a:alphaModFix amt="20000"/>
          </a:blip>
          <a:srcRect l="14691" t="16074" r="14436" b="15493"/>
          <a:stretch/>
        </p:blipFill>
        <p:spPr>
          <a:xfrm rot="1095894">
            <a:off x="6843362" y="-892002"/>
            <a:ext cx="3645074" cy="3519800"/>
          </a:xfrm>
          <a:prstGeom prst="rect">
            <a:avLst/>
          </a:prstGeom>
          <a:noFill/>
          <a:ln>
            <a:noFill/>
          </a:ln>
        </p:spPr>
      </p:pic>
      <p:pic>
        <p:nvPicPr>
          <p:cNvPr id="39" name="Google Shape;39;p5"/>
          <p:cNvPicPr preferRelativeResize="0"/>
          <p:nvPr/>
        </p:nvPicPr>
        <p:blipFill rotWithShape="1">
          <a:blip r:embed="rId3">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6"/>
          <p:cNvSpPr txBox="1">
            <a:spLocks noGrp="1"/>
          </p:cNvSpPr>
          <p:nvPr>
            <p:ph type="body" idx="1"/>
          </p:nvPr>
        </p:nvSpPr>
        <p:spPr>
          <a:xfrm>
            <a:off x="311700" y="1000075"/>
            <a:ext cx="38979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marL="914400" lvl="1"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marL="1371600" lvl="2"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marL="1828800" lvl="3"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marL="2286000" lvl="4"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marL="2743200" lvl="5"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marL="3200400" lvl="6"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marL="3657600" lvl="7"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marL="4114800" lvl="8"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a:endParaRPr/>
          </a:p>
        </p:txBody>
      </p:sp>
      <p:sp>
        <p:nvSpPr>
          <p:cNvPr id="43" name="Google Shape;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6"/>
          <p:cNvPicPr preferRelativeResize="0"/>
          <p:nvPr/>
        </p:nvPicPr>
        <p:blipFill rotWithShape="1">
          <a:blip r:embed="rId2">
            <a:alphaModFix amt="20000"/>
          </a:blip>
          <a:srcRect l="14691" t="16074" r="14436" b="15493"/>
          <a:stretch/>
        </p:blipFill>
        <p:spPr>
          <a:xfrm rot="1095894">
            <a:off x="6843362" y="-892002"/>
            <a:ext cx="3645074" cy="3519800"/>
          </a:xfrm>
          <a:prstGeom prst="rect">
            <a:avLst/>
          </a:prstGeom>
          <a:noFill/>
          <a:ln>
            <a:noFill/>
          </a:ln>
        </p:spPr>
      </p:pic>
      <p:sp>
        <p:nvSpPr>
          <p:cNvPr id="48" name="Google Shape;48;p6"/>
          <p:cNvSpPr txBox="1">
            <a:spLocks noGrp="1"/>
          </p:cNvSpPr>
          <p:nvPr>
            <p:ph type="body" idx="2"/>
          </p:nvPr>
        </p:nvSpPr>
        <p:spPr>
          <a:xfrm>
            <a:off x="4635275" y="975025"/>
            <a:ext cx="38979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marL="914400" lvl="1"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marL="1371600" lvl="2"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marL="1828800" lvl="3"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marL="2286000" lvl="4"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marL="2743200" lvl="5"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marL="3200400" lvl="6"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marL="3657600" lvl="7"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marL="4114800" lvl="8" indent="-3175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a:endParaRPr/>
          </a:p>
        </p:txBody>
      </p:sp>
      <p:pic>
        <p:nvPicPr>
          <p:cNvPr id="49" name="Google Shape;49;p6"/>
          <p:cNvPicPr preferRelativeResize="0"/>
          <p:nvPr/>
        </p:nvPicPr>
        <p:blipFill rotWithShape="1">
          <a:blip r:embed="rId3">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5144100" y="175650"/>
            <a:ext cx="3999900" cy="755700"/>
          </a:xfrm>
          <a:prstGeom prst="rect">
            <a:avLst/>
          </a:prstGeom>
        </p:spPr>
        <p:txBody>
          <a:bodyPr spcFirstLastPara="1" wrap="square" lIns="91425" tIns="91425" rIns="91425" bIns="91425" anchor="b" anchorCtr="0">
            <a:normAutofit/>
          </a:bodyPr>
          <a:lstStyle>
            <a:lvl1pPr lvl="0">
              <a:spcBef>
                <a:spcPts val="0"/>
              </a:spcBef>
              <a:spcAft>
                <a:spcPts val="0"/>
              </a:spcAft>
              <a:buClr>
                <a:srgbClr val="00305D"/>
              </a:buClr>
              <a:buSzPts val="2400"/>
              <a:buFont typeface="Roboto Condensed"/>
              <a:buNone/>
              <a:defRPr sz="2400" b="1">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4" name="Google Shape;5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txBox="1">
            <a:spLocks noGrp="1"/>
          </p:cNvSpPr>
          <p:nvPr>
            <p:ph type="body" idx="1"/>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04800" rtl="0">
              <a:spcBef>
                <a:spcPts val="0"/>
              </a:spcBef>
              <a:spcAft>
                <a:spcPts val="0"/>
              </a:spcAft>
              <a:buClr>
                <a:srgbClr val="666666"/>
              </a:buClr>
              <a:buSzPts val="1200"/>
              <a:buChar char="○"/>
              <a:defRPr sz="1200">
                <a:solidFill>
                  <a:srgbClr val="666666"/>
                </a:solidFill>
              </a:defRPr>
            </a:lvl2pPr>
            <a:lvl3pPr marL="1371600" lvl="2" indent="-304800" rtl="0">
              <a:spcBef>
                <a:spcPts val="0"/>
              </a:spcBef>
              <a:spcAft>
                <a:spcPts val="0"/>
              </a:spcAft>
              <a:buClr>
                <a:srgbClr val="666666"/>
              </a:buClr>
              <a:buSzPts val="1200"/>
              <a:buChar char="■"/>
              <a:defRPr sz="1200">
                <a:solidFill>
                  <a:srgbClr val="666666"/>
                </a:solidFill>
              </a:defRPr>
            </a:lvl3pPr>
            <a:lvl4pPr marL="1828800" lvl="3" indent="-304800" rtl="0">
              <a:spcBef>
                <a:spcPts val="0"/>
              </a:spcBef>
              <a:spcAft>
                <a:spcPts val="0"/>
              </a:spcAft>
              <a:buClr>
                <a:srgbClr val="666666"/>
              </a:buClr>
              <a:buSzPts val="1200"/>
              <a:buChar char="●"/>
              <a:defRPr sz="1200">
                <a:solidFill>
                  <a:srgbClr val="666666"/>
                </a:solidFill>
              </a:defRPr>
            </a:lvl4pPr>
            <a:lvl5pPr marL="2286000" lvl="4" indent="-304800" rtl="0">
              <a:spcBef>
                <a:spcPts val="0"/>
              </a:spcBef>
              <a:spcAft>
                <a:spcPts val="0"/>
              </a:spcAft>
              <a:buClr>
                <a:srgbClr val="666666"/>
              </a:buClr>
              <a:buSzPts val="1200"/>
              <a:buChar char="○"/>
              <a:defRPr sz="1200">
                <a:solidFill>
                  <a:srgbClr val="666666"/>
                </a:solidFill>
              </a:defRPr>
            </a:lvl5pPr>
            <a:lvl6pPr marL="2743200" lvl="5" indent="-304800" rtl="0">
              <a:spcBef>
                <a:spcPts val="0"/>
              </a:spcBef>
              <a:spcAft>
                <a:spcPts val="0"/>
              </a:spcAft>
              <a:buClr>
                <a:srgbClr val="666666"/>
              </a:buClr>
              <a:buSzPts val="1200"/>
              <a:buChar char="■"/>
              <a:defRPr sz="1200">
                <a:solidFill>
                  <a:srgbClr val="666666"/>
                </a:solidFill>
              </a:defRPr>
            </a:lvl6pPr>
            <a:lvl7pPr marL="3200400" lvl="6" indent="-304800" rtl="0">
              <a:spcBef>
                <a:spcPts val="0"/>
              </a:spcBef>
              <a:spcAft>
                <a:spcPts val="0"/>
              </a:spcAft>
              <a:buClr>
                <a:srgbClr val="666666"/>
              </a:buClr>
              <a:buSzPts val="1200"/>
              <a:buChar char="●"/>
              <a:defRPr sz="1200">
                <a:solidFill>
                  <a:srgbClr val="666666"/>
                </a:solidFill>
              </a:defRPr>
            </a:lvl7pPr>
            <a:lvl8pPr marL="3657600" lvl="7" indent="-304800" rtl="0">
              <a:spcBef>
                <a:spcPts val="0"/>
              </a:spcBef>
              <a:spcAft>
                <a:spcPts val="0"/>
              </a:spcAft>
              <a:buClr>
                <a:srgbClr val="666666"/>
              </a:buClr>
              <a:buSzPts val="1200"/>
              <a:buChar char="○"/>
              <a:defRPr sz="1200">
                <a:solidFill>
                  <a:srgbClr val="666666"/>
                </a:solidFill>
              </a:defRPr>
            </a:lvl8pPr>
            <a:lvl9pPr marL="4114800" lvl="8" indent="-304800" rtl="0">
              <a:spcBef>
                <a:spcPts val="0"/>
              </a:spcBef>
              <a:spcAft>
                <a:spcPts val="0"/>
              </a:spcAft>
              <a:buClr>
                <a:srgbClr val="666666"/>
              </a:buClr>
              <a:buSzPts val="1200"/>
              <a:buChar char="■"/>
              <a:defRPr sz="1200">
                <a:solidFill>
                  <a:srgbClr val="666666"/>
                </a:solidFill>
              </a:defRPr>
            </a:lvl9pPr>
          </a:lstStyle>
          <a:p>
            <a:endParaRPr/>
          </a:p>
        </p:txBody>
      </p:sp>
      <p:pic>
        <p:nvPicPr>
          <p:cNvPr id="56" name="Google Shape;56;p8"/>
          <p:cNvPicPr preferRelativeResize="0"/>
          <p:nvPr/>
        </p:nvPicPr>
        <p:blipFill rotWithShape="1">
          <a:blip r:embed="rId2">
            <a:alphaModFix amt="20000"/>
          </a:blip>
          <a:srcRect l="14691" t="16074" r="14436" b="15493"/>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41425" y="117600"/>
            <a:ext cx="3999900" cy="75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305D"/>
              </a:buClr>
              <a:buSzPts val="2400"/>
              <a:buFont typeface="Roboto Condensed"/>
              <a:buNone/>
              <a:defRPr sz="2400" b="1">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9"/>
          <p:cNvSpPr txBox="1">
            <a:spLocks noGrp="1"/>
          </p:cNvSpPr>
          <p:nvPr>
            <p:ph type="body" idx="1"/>
          </p:nvPr>
        </p:nvSpPr>
        <p:spPr>
          <a:xfrm>
            <a:off x="410725" y="124682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04800" rtl="0">
              <a:spcBef>
                <a:spcPts val="0"/>
              </a:spcBef>
              <a:spcAft>
                <a:spcPts val="0"/>
              </a:spcAft>
              <a:buClr>
                <a:srgbClr val="666666"/>
              </a:buClr>
              <a:buSzPts val="1200"/>
              <a:buChar char="○"/>
              <a:defRPr sz="1200">
                <a:solidFill>
                  <a:srgbClr val="666666"/>
                </a:solidFill>
              </a:defRPr>
            </a:lvl2pPr>
            <a:lvl3pPr marL="1371600" lvl="2" indent="-304800" rtl="0">
              <a:spcBef>
                <a:spcPts val="0"/>
              </a:spcBef>
              <a:spcAft>
                <a:spcPts val="0"/>
              </a:spcAft>
              <a:buClr>
                <a:srgbClr val="666666"/>
              </a:buClr>
              <a:buSzPts val="1200"/>
              <a:buChar char="■"/>
              <a:defRPr sz="1200">
                <a:solidFill>
                  <a:srgbClr val="666666"/>
                </a:solidFill>
              </a:defRPr>
            </a:lvl3pPr>
            <a:lvl4pPr marL="1828800" lvl="3" indent="-304800" rtl="0">
              <a:spcBef>
                <a:spcPts val="0"/>
              </a:spcBef>
              <a:spcAft>
                <a:spcPts val="0"/>
              </a:spcAft>
              <a:buClr>
                <a:srgbClr val="666666"/>
              </a:buClr>
              <a:buSzPts val="1200"/>
              <a:buChar char="●"/>
              <a:defRPr sz="1200">
                <a:solidFill>
                  <a:srgbClr val="666666"/>
                </a:solidFill>
              </a:defRPr>
            </a:lvl4pPr>
            <a:lvl5pPr marL="2286000" lvl="4" indent="-304800" rtl="0">
              <a:spcBef>
                <a:spcPts val="0"/>
              </a:spcBef>
              <a:spcAft>
                <a:spcPts val="0"/>
              </a:spcAft>
              <a:buClr>
                <a:srgbClr val="666666"/>
              </a:buClr>
              <a:buSzPts val="1200"/>
              <a:buChar char="○"/>
              <a:defRPr sz="1200">
                <a:solidFill>
                  <a:srgbClr val="666666"/>
                </a:solidFill>
              </a:defRPr>
            </a:lvl5pPr>
            <a:lvl6pPr marL="2743200" lvl="5" indent="-304800" rtl="0">
              <a:spcBef>
                <a:spcPts val="0"/>
              </a:spcBef>
              <a:spcAft>
                <a:spcPts val="0"/>
              </a:spcAft>
              <a:buClr>
                <a:srgbClr val="666666"/>
              </a:buClr>
              <a:buSzPts val="1200"/>
              <a:buChar char="■"/>
              <a:defRPr sz="1200">
                <a:solidFill>
                  <a:srgbClr val="666666"/>
                </a:solidFill>
              </a:defRPr>
            </a:lvl6pPr>
            <a:lvl7pPr marL="3200400" lvl="6" indent="-304800" rtl="0">
              <a:spcBef>
                <a:spcPts val="0"/>
              </a:spcBef>
              <a:spcAft>
                <a:spcPts val="0"/>
              </a:spcAft>
              <a:buClr>
                <a:srgbClr val="666666"/>
              </a:buClr>
              <a:buSzPts val="1200"/>
              <a:buChar char="●"/>
              <a:defRPr sz="1200">
                <a:solidFill>
                  <a:srgbClr val="666666"/>
                </a:solidFill>
              </a:defRPr>
            </a:lvl7pPr>
            <a:lvl8pPr marL="3657600" lvl="7" indent="-304800" rtl="0">
              <a:spcBef>
                <a:spcPts val="0"/>
              </a:spcBef>
              <a:spcAft>
                <a:spcPts val="0"/>
              </a:spcAft>
              <a:buClr>
                <a:srgbClr val="666666"/>
              </a:buClr>
              <a:buSzPts val="1200"/>
              <a:buChar char="○"/>
              <a:defRPr sz="1200">
                <a:solidFill>
                  <a:srgbClr val="666666"/>
                </a:solidFill>
              </a:defRPr>
            </a:lvl8pPr>
            <a:lvl9pPr marL="4114800" lvl="8" indent="-304800" rtl="0">
              <a:spcBef>
                <a:spcPts val="0"/>
              </a:spcBef>
              <a:spcAft>
                <a:spcPts val="0"/>
              </a:spcAft>
              <a:buClr>
                <a:srgbClr val="666666"/>
              </a:buClr>
              <a:buSzPts val="1200"/>
              <a:buChar char="■"/>
              <a:defRPr sz="1200">
                <a:solidFill>
                  <a:srgbClr val="666666"/>
                </a:solidFill>
              </a:defRPr>
            </a:lvl9pPr>
          </a:lstStyle>
          <a:p>
            <a:endParaRPr/>
          </a:p>
        </p:txBody>
      </p:sp>
      <p:sp>
        <p:nvSpPr>
          <p:cNvPr id="61" name="Google Shape;61;p9"/>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rotWithShape="1">
          <a:blip r:embed="rId2">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00305D"/>
              </a:buClr>
              <a:buSzPts val="4200"/>
              <a:buFont typeface="Roboto Condensed"/>
              <a:buNone/>
              <a:defRPr sz="4200" b="1">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rgbClr val="666666"/>
              </a:buClr>
              <a:buSzPts val="1800"/>
              <a:buChar char="●"/>
              <a:defRPr>
                <a:solidFill>
                  <a:srgbClr val="666666"/>
                </a:solidFill>
              </a:defRPr>
            </a:lvl1pPr>
            <a:lvl2pPr marL="914400" lvl="1" indent="-317500" rtl="0">
              <a:spcBef>
                <a:spcPts val="0"/>
              </a:spcBef>
              <a:spcAft>
                <a:spcPts val="0"/>
              </a:spcAft>
              <a:buClr>
                <a:srgbClr val="666666"/>
              </a:buClr>
              <a:buSzPts val="1400"/>
              <a:buChar char="○"/>
              <a:defRPr>
                <a:solidFill>
                  <a:srgbClr val="666666"/>
                </a:solidFill>
              </a:defRPr>
            </a:lvl2pPr>
            <a:lvl3pPr marL="1371600" lvl="2" indent="-317500" rtl="0">
              <a:spcBef>
                <a:spcPts val="0"/>
              </a:spcBef>
              <a:spcAft>
                <a:spcPts val="0"/>
              </a:spcAft>
              <a:buClr>
                <a:srgbClr val="666666"/>
              </a:buClr>
              <a:buSzPts val="1400"/>
              <a:buChar char="■"/>
              <a:defRPr>
                <a:solidFill>
                  <a:srgbClr val="666666"/>
                </a:solidFill>
              </a:defRPr>
            </a:lvl3pPr>
            <a:lvl4pPr marL="1828800" lvl="3" indent="-317500" rtl="0">
              <a:spcBef>
                <a:spcPts val="0"/>
              </a:spcBef>
              <a:spcAft>
                <a:spcPts val="0"/>
              </a:spcAft>
              <a:buClr>
                <a:srgbClr val="666666"/>
              </a:buClr>
              <a:buSzPts val="1400"/>
              <a:buChar char="●"/>
              <a:defRPr>
                <a:solidFill>
                  <a:srgbClr val="666666"/>
                </a:solidFill>
              </a:defRPr>
            </a:lvl4pPr>
            <a:lvl5pPr marL="2286000" lvl="4" indent="-317500" rtl="0">
              <a:spcBef>
                <a:spcPts val="0"/>
              </a:spcBef>
              <a:spcAft>
                <a:spcPts val="0"/>
              </a:spcAft>
              <a:buClr>
                <a:srgbClr val="666666"/>
              </a:buClr>
              <a:buSzPts val="1400"/>
              <a:buChar char="○"/>
              <a:defRPr>
                <a:solidFill>
                  <a:srgbClr val="666666"/>
                </a:solidFill>
              </a:defRPr>
            </a:lvl5pPr>
            <a:lvl6pPr marL="2743200" lvl="5" indent="-317500" rtl="0">
              <a:spcBef>
                <a:spcPts val="0"/>
              </a:spcBef>
              <a:spcAft>
                <a:spcPts val="0"/>
              </a:spcAft>
              <a:buClr>
                <a:srgbClr val="666666"/>
              </a:buClr>
              <a:buSzPts val="1400"/>
              <a:buChar char="■"/>
              <a:defRPr>
                <a:solidFill>
                  <a:srgbClr val="666666"/>
                </a:solidFill>
              </a:defRPr>
            </a:lvl6pPr>
            <a:lvl7pPr marL="3200400" lvl="6" indent="-317500" rtl="0">
              <a:spcBef>
                <a:spcPts val="0"/>
              </a:spcBef>
              <a:spcAft>
                <a:spcPts val="0"/>
              </a:spcAft>
              <a:buClr>
                <a:srgbClr val="666666"/>
              </a:buClr>
              <a:buSzPts val="1400"/>
              <a:buChar char="●"/>
              <a:defRPr>
                <a:solidFill>
                  <a:srgbClr val="666666"/>
                </a:solidFill>
              </a:defRPr>
            </a:lvl7pPr>
            <a:lvl8pPr marL="3657600" lvl="7" indent="-317500" rtl="0">
              <a:spcBef>
                <a:spcPts val="0"/>
              </a:spcBef>
              <a:spcAft>
                <a:spcPts val="0"/>
              </a:spcAft>
              <a:buClr>
                <a:srgbClr val="666666"/>
              </a:buClr>
              <a:buSzPts val="1400"/>
              <a:buChar char="○"/>
              <a:defRPr>
                <a:solidFill>
                  <a:srgbClr val="666666"/>
                </a:solidFill>
              </a:defRPr>
            </a:lvl8pPr>
            <a:lvl9pPr marL="4114800" lvl="8" indent="-317500" rtl="0">
              <a:spcBef>
                <a:spcPts val="0"/>
              </a:spcBef>
              <a:spcAft>
                <a:spcPts val="0"/>
              </a:spcAft>
              <a:buClr>
                <a:srgbClr val="666666"/>
              </a:buClr>
              <a:buSzPts val="1400"/>
              <a:buChar char="■"/>
              <a:defRPr>
                <a:solidFill>
                  <a:srgbClr val="666666"/>
                </a:solidFi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0"/>
          <p:cNvSpPr/>
          <p:nvPr/>
        </p:nvSpPr>
        <p:spPr>
          <a:xfrm>
            <a:off x="0" y="0"/>
            <a:ext cx="193800" cy="1735800"/>
          </a:xfrm>
          <a:prstGeom prst="rect">
            <a:avLst/>
          </a:prstGeom>
          <a:solidFill>
            <a:srgbClr val="00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p:nvPr/>
        </p:nvSpPr>
        <p:spPr>
          <a:xfrm>
            <a:off x="0" y="1823650"/>
            <a:ext cx="193800" cy="1526700"/>
          </a:xfrm>
          <a:prstGeom prst="rect">
            <a:avLst/>
          </a:prstGeom>
          <a:solidFill>
            <a:srgbClr val="981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0"/>
          <p:cNvSpPr/>
          <p:nvPr/>
        </p:nvSpPr>
        <p:spPr>
          <a:xfrm>
            <a:off x="0" y="3471625"/>
            <a:ext cx="193800" cy="1681800"/>
          </a:xfrm>
          <a:prstGeom prst="rect">
            <a:avLst/>
          </a:prstGeom>
          <a:solidFill>
            <a:srgbClr val="006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0"/>
          <p:cNvPicPr preferRelativeResize="0"/>
          <p:nvPr/>
        </p:nvPicPr>
        <p:blipFill rotWithShape="1">
          <a:blip r:embed="rId2">
            <a:alphaModFix/>
          </a:blip>
          <a:srcRect t="19633" b="2219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79451" y="336925"/>
            <a:ext cx="78930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50" b="1"/>
              <a:t>EARLY COLLEGE HIGH SCHOOL</a:t>
            </a:r>
            <a:r>
              <a:rPr lang="en" b="1"/>
              <a:t> </a:t>
            </a:r>
            <a:endParaRPr b="1"/>
          </a:p>
          <a:p>
            <a:pPr marL="0" lvl="0" indent="0" algn="ctr" rtl="0">
              <a:spcBef>
                <a:spcPts val="0"/>
              </a:spcBef>
              <a:spcAft>
                <a:spcPts val="0"/>
              </a:spcAft>
              <a:buNone/>
            </a:pPr>
            <a:r>
              <a:rPr lang="en" sz="3000" b="1">
                <a:latin typeface="Amatic SC"/>
                <a:ea typeface="Amatic SC"/>
                <a:cs typeface="Amatic SC"/>
                <a:sym typeface="Amatic SC"/>
              </a:rPr>
              <a:t>Blueprint &amp; Outcomes-Based measures</a:t>
            </a:r>
            <a:r>
              <a:rPr lang="en" b="1">
                <a:latin typeface="Amatic SC"/>
                <a:ea typeface="Amatic SC"/>
                <a:cs typeface="Amatic SC"/>
                <a:sym typeface="Amatic SC"/>
              </a:rPr>
              <a:t> </a:t>
            </a:r>
            <a:endParaRPr b="1">
              <a:latin typeface="Amatic SC"/>
              <a:ea typeface="Amatic SC"/>
              <a:cs typeface="Amatic SC"/>
              <a:sym typeface="Amatic SC"/>
            </a:endParaRPr>
          </a:p>
        </p:txBody>
      </p:sp>
      <p:sp>
        <p:nvSpPr>
          <p:cNvPr id="83" name="Google Shape;83;p12"/>
          <p:cNvSpPr txBox="1">
            <a:spLocks noGrp="1"/>
          </p:cNvSpPr>
          <p:nvPr>
            <p:ph type="subTitle" idx="1"/>
          </p:nvPr>
        </p:nvSpPr>
        <p:spPr>
          <a:xfrm>
            <a:off x="579450" y="2578875"/>
            <a:ext cx="78930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a:solidFill>
                  <a:schemeClr val="dk1"/>
                </a:solidFill>
                <a:latin typeface="Roboto"/>
                <a:ea typeface="Roboto"/>
                <a:cs typeface="Roboto"/>
                <a:sym typeface="Roboto"/>
              </a:rPr>
              <a:t>Martin Conrardy, Principal</a:t>
            </a:r>
            <a:endParaRPr sz="1800">
              <a:solidFill>
                <a:schemeClr val="dk1"/>
              </a:solidFill>
              <a:latin typeface="Roboto"/>
              <a:ea typeface="Roboto"/>
              <a:cs typeface="Roboto"/>
              <a:sym typeface="Roboto"/>
            </a:endParaRPr>
          </a:p>
          <a:p>
            <a:pPr marL="0" lvl="0" indent="0" algn="ctr" rtl="0">
              <a:lnSpc>
                <a:spcPct val="100000"/>
              </a:lnSpc>
              <a:spcBef>
                <a:spcPts val="600"/>
              </a:spcBef>
              <a:spcAft>
                <a:spcPts val="0"/>
              </a:spcAft>
              <a:buNone/>
            </a:pPr>
            <a:r>
              <a:rPr lang="en" sz="1800">
                <a:solidFill>
                  <a:schemeClr val="dk1"/>
                </a:solidFill>
                <a:latin typeface="Roboto"/>
                <a:ea typeface="Roboto"/>
                <a:cs typeface="Roboto"/>
                <a:sym typeface="Roboto"/>
              </a:rPr>
              <a:t>Colorado River Collegiate Academy</a:t>
            </a:r>
            <a:endParaRPr sz="1800">
              <a:solidFill>
                <a:schemeClr val="dk1"/>
              </a:solidFill>
              <a:latin typeface="Roboto"/>
              <a:ea typeface="Roboto"/>
              <a:cs typeface="Roboto"/>
              <a:sym typeface="Roboto"/>
            </a:endParaRPr>
          </a:p>
          <a:p>
            <a:pPr marL="0" lvl="0" indent="0" algn="ctr" rtl="0">
              <a:lnSpc>
                <a:spcPct val="100000"/>
              </a:lnSpc>
              <a:spcBef>
                <a:spcPts val="600"/>
              </a:spcBef>
              <a:spcAft>
                <a:spcPts val="600"/>
              </a:spcAft>
              <a:buNone/>
            </a:pPr>
            <a:r>
              <a:rPr lang="en" sz="1800">
                <a:solidFill>
                  <a:schemeClr val="dk1"/>
                </a:solidFill>
                <a:latin typeface="Roboto"/>
                <a:ea typeface="Roboto"/>
                <a:cs typeface="Roboto"/>
                <a:sym typeface="Roboto"/>
              </a:rPr>
              <a:t>May 17, 2022</a:t>
            </a:r>
            <a:endParaRPr sz="18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Outcomes-Based Measures (OBMs)</a:t>
            </a:r>
            <a:endParaRPr/>
          </a:p>
        </p:txBody>
      </p:sp>
      <p:sp>
        <p:nvSpPr>
          <p:cNvPr id="144" name="Google Shape;144;p21"/>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Outcomes-Based Measure 1:  </a:t>
            </a:r>
            <a:r>
              <a:rPr lang="en" sz="3300"/>
              <a:t>ACCESS  </a:t>
            </a:r>
            <a:r>
              <a:rPr lang="en" sz="3100"/>
              <a:t> </a:t>
            </a:r>
            <a:endParaRPr sz="3100"/>
          </a:p>
        </p:txBody>
      </p:sp>
      <p:sp>
        <p:nvSpPr>
          <p:cNvPr id="150" name="Google Shape;150;p22"/>
          <p:cNvSpPr txBox="1">
            <a:spLocks noGrp="1"/>
          </p:cNvSpPr>
          <p:nvPr>
            <p:ph type="body" idx="1"/>
          </p:nvPr>
        </p:nvSpPr>
        <p:spPr>
          <a:xfrm>
            <a:off x="311700" y="1000075"/>
            <a:ext cx="7631400" cy="34164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chemeClr val="dk1"/>
              </a:buClr>
              <a:buSzPts val="2200"/>
              <a:buFont typeface="Arial"/>
              <a:buChar char="★"/>
            </a:pPr>
            <a:r>
              <a:rPr lang="en" sz="2200">
                <a:solidFill>
                  <a:schemeClr val="dk1"/>
                </a:solidFill>
                <a:latin typeface="Calibri"/>
                <a:ea typeface="Calibri"/>
                <a:cs typeface="Calibri"/>
                <a:sym typeface="Calibri"/>
              </a:rPr>
              <a:t>Must serve incoming 9th graders who are at-risk and economically disadvantaged.</a:t>
            </a:r>
            <a:endParaRPr sz="2200">
              <a:solidFill>
                <a:schemeClr val="dk1"/>
              </a:solidFill>
              <a:latin typeface="Calibri"/>
              <a:ea typeface="Calibri"/>
              <a:cs typeface="Calibri"/>
              <a:sym typeface="Calibri"/>
            </a:endParaRPr>
          </a:p>
          <a:p>
            <a:pPr marL="457200" lvl="0" indent="-368300" algn="l" rtl="0">
              <a:lnSpc>
                <a:spcPct val="100000"/>
              </a:lnSpc>
              <a:spcBef>
                <a:spcPts val="600"/>
              </a:spcBef>
              <a:spcAft>
                <a:spcPts val="0"/>
              </a:spcAft>
              <a:buClr>
                <a:schemeClr val="dk1"/>
              </a:buClr>
              <a:buSzPts val="2200"/>
              <a:buFont typeface="Arial"/>
              <a:buChar char="★"/>
            </a:pPr>
            <a:r>
              <a:rPr lang="en" sz="2200">
                <a:solidFill>
                  <a:schemeClr val="dk1"/>
                </a:solidFill>
                <a:latin typeface="Calibri"/>
                <a:ea typeface="Calibri"/>
                <a:cs typeface="Calibri"/>
                <a:sym typeface="Calibri"/>
              </a:rPr>
              <a:t>Data indicators:</a:t>
            </a:r>
            <a:endParaRPr sz="2200">
              <a:solidFill>
                <a:schemeClr val="dk1"/>
              </a:solidFill>
              <a:latin typeface="Calibri"/>
              <a:ea typeface="Calibri"/>
              <a:cs typeface="Calibri"/>
              <a:sym typeface="Calibri"/>
            </a:endParaRPr>
          </a:p>
          <a:p>
            <a:pPr marL="1371600" lvl="2" indent="-342900" algn="l" rtl="0">
              <a:lnSpc>
                <a:spcPct val="100000"/>
              </a:lnSpc>
              <a:spcBef>
                <a:spcPts val="6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ECHS proportionate to or over represents at-risk students (incoming 9th graders). </a:t>
            </a:r>
            <a:r>
              <a:rPr lang="en" sz="1800" b="1">
                <a:solidFill>
                  <a:schemeClr val="dk1"/>
                </a:solidFill>
                <a:latin typeface="Calibri"/>
                <a:ea typeface="Calibri"/>
                <a:cs typeface="Calibri"/>
                <a:sym typeface="Calibri"/>
              </a:rPr>
              <a:t>No more than 25% points under district (grades 9-12)</a:t>
            </a:r>
            <a:endParaRPr sz="1800">
              <a:solidFill>
                <a:schemeClr val="dk1"/>
              </a:solidFill>
              <a:latin typeface="Calibri"/>
              <a:ea typeface="Calibri"/>
              <a:cs typeface="Calibri"/>
              <a:sym typeface="Calibri"/>
            </a:endParaRPr>
          </a:p>
          <a:p>
            <a:pPr marL="1371600" lvl="2" indent="-342900" algn="l" rtl="0">
              <a:lnSpc>
                <a:spcPct val="100000"/>
              </a:lnSpc>
              <a:spcBef>
                <a:spcPts val="600"/>
              </a:spcBef>
              <a:spcAft>
                <a:spcPts val="600"/>
              </a:spcAft>
              <a:buClr>
                <a:schemeClr val="dk1"/>
              </a:buClr>
              <a:buSzPts val="1800"/>
              <a:buFont typeface="Calibri"/>
              <a:buChar char="■"/>
            </a:pPr>
            <a:r>
              <a:rPr lang="en" sz="1800">
                <a:solidFill>
                  <a:schemeClr val="dk1"/>
                </a:solidFill>
                <a:latin typeface="Calibri"/>
                <a:ea typeface="Calibri"/>
                <a:cs typeface="Calibri"/>
                <a:sym typeface="Calibri"/>
              </a:rPr>
              <a:t>ECHS proportionate to or over represents economically disadvantaged students (grades 9-12). </a:t>
            </a:r>
            <a:r>
              <a:rPr lang="en" sz="1800" b="1">
                <a:solidFill>
                  <a:schemeClr val="dk1"/>
                </a:solidFill>
                <a:latin typeface="Calibri"/>
                <a:ea typeface="Calibri"/>
                <a:cs typeface="Calibri"/>
                <a:sym typeface="Calibri"/>
              </a:rPr>
              <a:t>No more than 10% points under district (grades 9-12) </a:t>
            </a:r>
            <a:endParaRPr sz="1800">
              <a:solidFill>
                <a:schemeClr val="dk1"/>
              </a:solidFill>
              <a:latin typeface="Calibri"/>
              <a:ea typeface="Calibri"/>
              <a:cs typeface="Calibri"/>
              <a:sym typeface="Calibri"/>
            </a:endParaRPr>
          </a:p>
        </p:txBody>
      </p:sp>
      <p:sp>
        <p:nvSpPr>
          <p:cNvPr id="151" name="Google Shape;151;p22"/>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Outcomes-Based Measure 2:  </a:t>
            </a:r>
            <a:r>
              <a:rPr lang="en" sz="3300"/>
              <a:t>ATTAINMENT  </a:t>
            </a:r>
            <a:r>
              <a:rPr lang="en" sz="3100"/>
              <a:t> </a:t>
            </a:r>
            <a:endParaRPr sz="3100"/>
          </a:p>
        </p:txBody>
      </p:sp>
      <p:sp>
        <p:nvSpPr>
          <p:cNvPr id="157" name="Google Shape;157;p23"/>
          <p:cNvSpPr txBox="1">
            <a:spLocks noGrp="1"/>
          </p:cNvSpPr>
          <p:nvPr>
            <p:ph type="body" idx="1"/>
          </p:nvPr>
        </p:nvSpPr>
        <p:spPr>
          <a:xfrm>
            <a:off x="311700" y="1000075"/>
            <a:ext cx="7726200" cy="3416400"/>
          </a:xfrm>
          <a:prstGeom prst="rect">
            <a:avLst/>
          </a:prstGeom>
        </p:spPr>
        <p:txBody>
          <a:bodyPr spcFirstLastPara="1" wrap="square" lIns="91425" tIns="91425" rIns="91425" bIns="91425" anchor="t" anchorCtr="0">
            <a:normAutofit fontScale="62500" lnSpcReduction="20000"/>
          </a:bodyPr>
          <a:lstStyle/>
          <a:p>
            <a:pPr marL="457200" lvl="0" indent="-351631" algn="l" rtl="0">
              <a:lnSpc>
                <a:spcPct val="100000"/>
              </a:lnSpc>
              <a:spcBef>
                <a:spcPts val="0"/>
              </a:spcBef>
              <a:spcAft>
                <a:spcPts val="0"/>
              </a:spcAft>
              <a:buClr>
                <a:schemeClr val="dk1"/>
              </a:buClr>
              <a:buSzPct val="100000"/>
              <a:buFont typeface="Arial"/>
              <a:buChar char="★"/>
            </a:pPr>
            <a:r>
              <a:rPr lang="en" sz="3100">
                <a:solidFill>
                  <a:schemeClr val="dk1"/>
                </a:solidFill>
                <a:latin typeface="Calibri"/>
                <a:ea typeface="Calibri"/>
                <a:cs typeface="Calibri"/>
                <a:sym typeface="Calibri"/>
              </a:rPr>
              <a:t>Must meet targets on at least </a:t>
            </a:r>
            <a:r>
              <a:rPr lang="en" sz="3100" b="1">
                <a:solidFill>
                  <a:schemeClr val="dk1"/>
                </a:solidFill>
                <a:latin typeface="Calibri"/>
                <a:ea typeface="Calibri"/>
                <a:cs typeface="Calibri"/>
                <a:sym typeface="Calibri"/>
              </a:rPr>
              <a:t>five</a:t>
            </a:r>
            <a:r>
              <a:rPr lang="en" sz="3100">
                <a:solidFill>
                  <a:schemeClr val="dk1"/>
                </a:solidFill>
                <a:latin typeface="Calibri"/>
                <a:ea typeface="Calibri"/>
                <a:cs typeface="Calibri"/>
                <a:sym typeface="Calibri"/>
              </a:rPr>
              <a:t> attainment data indicators:</a:t>
            </a:r>
            <a:endParaRPr sz="310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Persistence of 9th grade students (and transfers in grades 10 or 11) through ECHS program into fall of 12th grade. </a:t>
            </a:r>
            <a:r>
              <a:rPr lang="en" sz="2550" b="1">
                <a:solidFill>
                  <a:schemeClr val="dk1"/>
                </a:solidFill>
                <a:latin typeface="Calibri"/>
                <a:ea typeface="Calibri"/>
                <a:cs typeface="Calibri"/>
                <a:sym typeface="Calibri"/>
              </a:rPr>
              <a:t>75% of students enrolled remain in the ECHS program</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Earning 9 college credits (any) (DC/3+ AP Exam/OnRamps) by end of 10th grade. </a:t>
            </a:r>
            <a:r>
              <a:rPr lang="en" sz="2550" b="1">
                <a:solidFill>
                  <a:schemeClr val="dk1"/>
                </a:solidFill>
                <a:latin typeface="Calibri"/>
                <a:ea typeface="Calibri"/>
                <a:cs typeface="Calibri"/>
                <a:sym typeface="Calibri"/>
              </a:rPr>
              <a:t>40% of students</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Earning 15 college credits (any) by graduation. </a:t>
            </a:r>
            <a:r>
              <a:rPr lang="en" sz="2550" b="1">
                <a:solidFill>
                  <a:schemeClr val="dk1"/>
                </a:solidFill>
                <a:latin typeface="Calibri"/>
                <a:ea typeface="Calibri"/>
                <a:cs typeface="Calibri"/>
                <a:sym typeface="Calibri"/>
              </a:rPr>
              <a:t>65% of students</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Completing Texas Core Curriculum (Core 42) by graduation. </a:t>
            </a:r>
            <a:r>
              <a:rPr lang="en" sz="2550" b="1">
                <a:solidFill>
                  <a:schemeClr val="dk1"/>
                </a:solidFill>
                <a:latin typeface="Calibri"/>
                <a:ea typeface="Calibri"/>
                <a:cs typeface="Calibri"/>
                <a:sym typeface="Calibri"/>
              </a:rPr>
              <a:t>30% of students</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Earning postsecondary degree and/or credential by high school graduation (Level 1, Level 2, Associate). </a:t>
            </a:r>
            <a:r>
              <a:rPr lang="en" sz="2550" b="1">
                <a:solidFill>
                  <a:schemeClr val="dk1"/>
                </a:solidFill>
                <a:latin typeface="Calibri"/>
                <a:ea typeface="Calibri"/>
                <a:cs typeface="Calibri"/>
                <a:sym typeface="Calibri"/>
              </a:rPr>
              <a:t>40% of students</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0"/>
              </a:spcAft>
              <a:buClr>
                <a:schemeClr val="dk1"/>
              </a:buClr>
              <a:buSzPct val="100000"/>
              <a:buFont typeface="Calibri"/>
              <a:buChar char="○"/>
            </a:pPr>
            <a:r>
              <a:rPr lang="en" sz="2550">
                <a:solidFill>
                  <a:schemeClr val="dk1"/>
                </a:solidFill>
                <a:latin typeface="Calibri"/>
                <a:ea typeface="Calibri"/>
                <a:cs typeface="Calibri"/>
                <a:sym typeface="Calibri"/>
              </a:rPr>
              <a:t>Graduating high school in 4 years (4-year cohort graduation rate). </a:t>
            </a:r>
            <a:r>
              <a:rPr lang="en" sz="2550" b="1">
                <a:solidFill>
                  <a:schemeClr val="dk1"/>
                </a:solidFill>
                <a:latin typeface="Calibri"/>
                <a:ea typeface="Calibri"/>
                <a:cs typeface="Calibri"/>
                <a:sym typeface="Calibri"/>
              </a:rPr>
              <a:t>Within 5% of statewide 4-year graduation rate</a:t>
            </a:r>
            <a:endParaRPr sz="2550">
              <a:solidFill>
                <a:schemeClr val="dk1"/>
              </a:solidFill>
              <a:latin typeface="Calibri"/>
              <a:ea typeface="Calibri"/>
              <a:cs typeface="Calibri"/>
              <a:sym typeface="Calibri"/>
            </a:endParaRPr>
          </a:p>
          <a:p>
            <a:pPr marL="914400" lvl="1" indent="-329803" algn="l" rtl="0">
              <a:lnSpc>
                <a:spcPct val="100000"/>
              </a:lnSpc>
              <a:spcBef>
                <a:spcPts val="600"/>
              </a:spcBef>
              <a:spcAft>
                <a:spcPts val="600"/>
              </a:spcAft>
              <a:buClr>
                <a:schemeClr val="dk1"/>
              </a:buClr>
              <a:buSzPct val="100000"/>
              <a:buFont typeface="Calibri"/>
              <a:buChar char="○"/>
            </a:pPr>
            <a:r>
              <a:rPr lang="en" sz="2550">
                <a:solidFill>
                  <a:schemeClr val="dk1"/>
                </a:solidFill>
                <a:latin typeface="Calibri"/>
                <a:ea typeface="Calibri"/>
                <a:cs typeface="Calibri"/>
                <a:sym typeface="Calibri"/>
              </a:rPr>
              <a:t>Direct-to-college enrollment into a 2-year or 4-year institution. </a:t>
            </a:r>
            <a:r>
              <a:rPr lang="en" sz="2550" b="1">
                <a:solidFill>
                  <a:schemeClr val="dk1"/>
                </a:solidFill>
                <a:latin typeface="Calibri"/>
                <a:ea typeface="Calibri"/>
                <a:cs typeface="Calibri"/>
                <a:sym typeface="Calibri"/>
              </a:rPr>
              <a:t>45% of students</a:t>
            </a:r>
            <a:endParaRPr sz="2550">
              <a:solidFill>
                <a:schemeClr val="dk1"/>
              </a:solidFill>
              <a:latin typeface="Calibri"/>
              <a:ea typeface="Calibri"/>
              <a:cs typeface="Calibri"/>
              <a:sym typeface="Calibri"/>
            </a:endParaRPr>
          </a:p>
        </p:txBody>
      </p:sp>
      <p:sp>
        <p:nvSpPr>
          <p:cNvPr id="158" name="Google Shape;158;p23"/>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Outcomes-Based Measure 3:  </a:t>
            </a:r>
            <a:r>
              <a:rPr lang="en" sz="3300"/>
              <a:t>ACHIEVEMENT  </a:t>
            </a:r>
            <a:r>
              <a:rPr lang="en" sz="3100"/>
              <a:t> </a:t>
            </a:r>
            <a:endParaRPr sz="3100"/>
          </a:p>
        </p:txBody>
      </p:sp>
      <p:sp>
        <p:nvSpPr>
          <p:cNvPr id="164" name="Google Shape;164;p24"/>
          <p:cNvSpPr txBox="1">
            <a:spLocks noGrp="1"/>
          </p:cNvSpPr>
          <p:nvPr>
            <p:ph type="body" idx="1"/>
          </p:nvPr>
        </p:nvSpPr>
        <p:spPr>
          <a:xfrm>
            <a:off x="311700" y="1000075"/>
            <a:ext cx="7678800" cy="3416400"/>
          </a:xfrm>
          <a:prstGeom prst="rect">
            <a:avLst/>
          </a:prstGeom>
        </p:spPr>
        <p:txBody>
          <a:bodyPr spcFirstLastPara="1" wrap="square" lIns="91425" tIns="91425" rIns="91425" bIns="91425" anchor="t" anchorCtr="0">
            <a:normAutofit fontScale="70000" lnSpcReduction="20000"/>
          </a:bodyPr>
          <a:lstStyle/>
          <a:p>
            <a:pPr marL="457200" lvl="0" indent="-353060" algn="l" rtl="0">
              <a:lnSpc>
                <a:spcPct val="100000"/>
              </a:lnSpc>
              <a:spcBef>
                <a:spcPts val="0"/>
              </a:spcBef>
              <a:spcAft>
                <a:spcPts val="0"/>
              </a:spcAft>
              <a:buClr>
                <a:schemeClr val="dk1"/>
              </a:buClr>
              <a:buSzPct val="100000"/>
              <a:buFont typeface="Arial"/>
              <a:buChar char="★"/>
            </a:pPr>
            <a:r>
              <a:rPr lang="en" sz="2800">
                <a:solidFill>
                  <a:schemeClr val="dk1"/>
                </a:solidFill>
                <a:latin typeface="Calibri"/>
                <a:ea typeface="Calibri"/>
                <a:cs typeface="Calibri"/>
                <a:sym typeface="Calibri"/>
              </a:rPr>
              <a:t>Must meet targets on at least </a:t>
            </a:r>
            <a:r>
              <a:rPr lang="en" sz="2800" b="1">
                <a:solidFill>
                  <a:schemeClr val="dk1"/>
                </a:solidFill>
                <a:latin typeface="Calibri"/>
                <a:ea typeface="Calibri"/>
                <a:cs typeface="Calibri"/>
                <a:sym typeface="Calibri"/>
              </a:rPr>
              <a:t>four</a:t>
            </a:r>
            <a:r>
              <a:rPr lang="en" sz="2800">
                <a:solidFill>
                  <a:schemeClr val="dk1"/>
                </a:solidFill>
                <a:latin typeface="Calibri"/>
                <a:ea typeface="Calibri"/>
                <a:cs typeface="Calibri"/>
                <a:sym typeface="Calibri"/>
              </a:rPr>
              <a:t> achievement data indicators:</a:t>
            </a:r>
            <a:endParaRPr sz="2800">
              <a:solidFill>
                <a:schemeClr val="dk1"/>
              </a:solidFill>
              <a:latin typeface="Calibri"/>
              <a:ea typeface="Calibri"/>
              <a:cs typeface="Calibri"/>
              <a:sym typeface="Calibri"/>
            </a:endParaRPr>
          </a:p>
          <a:p>
            <a:pPr marL="914400" lvl="1" indent="-330835" algn="l" rtl="0">
              <a:lnSpc>
                <a:spcPct val="100000"/>
              </a:lnSpc>
              <a:spcBef>
                <a:spcPts val="600"/>
              </a:spcBef>
              <a:spcAft>
                <a:spcPts val="0"/>
              </a:spcAft>
              <a:buClr>
                <a:schemeClr val="dk1"/>
              </a:buClr>
              <a:buSzPct val="100000"/>
              <a:buFont typeface="Calibri"/>
              <a:buChar char="○"/>
            </a:pPr>
            <a:r>
              <a:rPr lang="en" sz="2300">
                <a:solidFill>
                  <a:schemeClr val="dk1"/>
                </a:solidFill>
                <a:latin typeface="Calibri"/>
                <a:ea typeface="Calibri"/>
                <a:cs typeface="Calibri"/>
                <a:sym typeface="Calibri"/>
              </a:rPr>
              <a:t>TSIA College Readiness Standards in English Language Arts &amp; Reading (ELAR) + Writing OR TSI exemption through successful completion of first college reading/writing course (e.g., ENGL 1301/1302) by end of 11th grade. </a:t>
            </a:r>
            <a:r>
              <a:rPr lang="en" sz="2300" b="1">
                <a:solidFill>
                  <a:schemeClr val="dk1"/>
                </a:solidFill>
                <a:latin typeface="Calibri"/>
                <a:ea typeface="Calibri"/>
                <a:cs typeface="Calibri"/>
                <a:sym typeface="Calibri"/>
              </a:rPr>
              <a:t>70% passing rate</a:t>
            </a:r>
            <a:endParaRPr sz="2300">
              <a:solidFill>
                <a:schemeClr val="dk1"/>
              </a:solidFill>
              <a:latin typeface="Calibri"/>
              <a:ea typeface="Calibri"/>
              <a:cs typeface="Calibri"/>
              <a:sym typeface="Calibri"/>
            </a:endParaRPr>
          </a:p>
          <a:p>
            <a:pPr marL="914400" lvl="1" indent="-330835" algn="l" rtl="0">
              <a:lnSpc>
                <a:spcPct val="100000"/>
              </a:lnSpc>
              <a:spcBef>
                <a:spcPts val="600"/>
              </a:spcBef>
              <a:spcAft>
                <a:spcPts val="0"/>
              </a:spcAft>
              <a:buClr>
                <a:schemeClr val="dk1"/>
              </a:buClr>
              <a:buSzPct val="100000"/>
              <a:buFont typeface="Calibri"/>
              <a:buChar char="○"/>
            </a:pPr>
            <a:r>
              <a:rPr lang="en" sz="2300">
                <a:solidFill>
                  <a:schemeClr val="dk1"/>
                </a:solidFill>
                <a:latin typeface="Calibri"/>
                <a:ea typeface="Calibri"/>
                <a:cs typeface="Calibri"/>
                <a:sym typeface="Calibri"/>
              </a:rPr>
              <a:t>TSIA College Readiness Standards in math OR TSI exemption through successful completion of first college math course (e.g., MATH 1314 or higher) by end of 11th grade. </a:t>
            </a:r>
            <a:r>
              <a:rPr lang="en" sz="2300" b="1">
                <a:solidFill>
                  <a:schemeClr val="dk1"/>
                </a:solidFill>
                <a:latin typeface="Calibri"/>
                <a:ea typeface="Calibri"/>
                <a:cs typeface="Calibri"/>
                <a:sym typeface="Calibri"/>
              </a:rPr>
              <a:t>60% passing rate</a:t>
            </a:r>
            <a:endParaRPr sz="2300">
              <a:solidFill>
                <a:schemeClr val="dk1"/>
              </a:solidFill>
              <a:latin typeface="Calibri"/>
              <a:ea typeface="Calibri"/>
              <a:cs typeface="Calibri"/>
              <a:sym typeface="Calibri"/>
            </a:endParaRPr>
          </a:p>
          <a:p>
            <a:pPr marL="914400" lvl="1" indent="-330835" algn="l" rtl="0">
              <a:lnSpc>
                <a:spcPct val="100000"/>
              </a:lnSpc>
              <a:spcBef>
                <a:spcPts val="600"/>
              </a:spcBef>
              <a:spcAft>
                <a:spcPts val="0"/>
              </a:spcAft>
              <a:buClr>
                <a:schemeClr val="dk1"/>
              </a:buClr>
              <a:buSzPct val="100000"/>
              <a:buFont typeface="Calibri"/>
              <a:buChar char="○"/>
            </a:pPr>
            <a:r>
              <a:rPr lang="en" sz="2300">
                <a:solidFill>
                  <a:schemeClr val="dk1"/>
                </a:solidFill>
                <a:latin typeface="Calibri"/>
                <a:ea typeface="Calibri"/>
                <a:cs typeface="Calibri"/>
                <a:sym typeface="Calibri"/>
              </a:rPr>
              <a:t>College, Career and Military Readiness (CCMR) standards on SAT or ACT by graduation. </a:t>
            </a:r>
            <a:r>
              <a:rPr lang="en" sz="2300" b="1">
                <a:solidFill>
                  <a:schemeClr val="dk1"/>
                </a:solidFill>
                <a:latin typeface="Calibri"/>
                <a:ea typeface="Calibri"/>
                <a:cs typeface="Calibri"/>
                <a:sym typeface="Calibri"/>
              </a:rPr>
              <a:t>45% of students meet college readiness standards</a:t>
            </a:r>
            <a:endParaRPr sz="2300">
              <a:solidFill>
                <a:schemeClr val="dk1"/>
              </a:solidFill>
              <a:latin typeface="Calibri"/>
              <a:ea typeface="Calibri"/>
              <a:cs typeface="Calibri"/>
              <a:sym typeface="Calibri"/>
            </a:endParaRPr>
          </a:p>
          <a:p>
            <a:pPr marL="914400" lvl="1" indent="-330835" algn="l" rtl="0">
              <a:lnSpc>
                <a:spcPct val="100000"/>
              </a:lnSpc>
              <a:spcBef>
                <a:spcPts val="600"/>
              </a:spcBef>
              <a:spcAft>
                <a:spcPts val="0"/>
              </a:spcAft>
              <a:buClr>
                <a:schemeClr val="dk1"/>
              </a:buClr>
              <a:buSzPct val="100000"/>
              <a:buFont typeface="Calibri"/>
              <a:buChar char="○"/>
            </a:pPr>
            <a:r>
              <a:rPr lang="en" sz="2300">
                <a:solidFill>
                  <a:schemeClr val="dk1"/>
                </a:solidFill>
                <a:latin typeface="Calibri"/>
                <a:ea typeface="Calibri"/>
                <a:cs typeface="Calibri"/>
                <a:sym typeface="Calibri"/>
              </a:rPr>
              <a:t>Algebra I EOC assessment by the end of 9th grade. </a:t>
            </a:r>
            <a:r>
              <a:rPr lang="en" sz="2300" b="1">
                <a:solidFill>
                  <a:schemeClr val="dk1"/>
                </a:solidFill>
                <a:latin typeface="Calibri"/>
                <a:ea typeface="Calibri"/>
                <a:cs typeface="Calibri"/>
                <a:sym typeface="Calibri"/>
              </a:rPr>
              <a:t>60% of students achieve Meets Grade Level Performance</a:t>
            </a:r>
            <a:endParaRPr sz="2300">
              <a:solidFill>
                <a:schemeClr val="dk1"/>
              </a:solidFill>
              <a:latin typeface="Calibri"/>
              <a:ea typeface="Calibri"/>
              <a:cs typeface="Calibri"/>
              <a:sym typeface="Calibri"/>
            </a:endParaRPr>
          </a:p>
          <a:p>
            <a:pPr marL="914400" lvl="1" indent="-330835" algn="l" rtl="0">
              <a:lnSpc>
                <a:spcPct val="100000"/>
              </a:lnSpc>
              <a:spcBef>
                <a:spcPts val="600"/>
              </a:spcBef>
              <a:spcAft>
                <a:spcPts val="600"/>
              </a:spcAft>
              <a:buClr>
                <a:schemeClr val="dk1"/>
              </a:buClr>
              <a:buSzPct val="100000"/>
              <a:buFont typeface="Calibri"/>
              <a:buChar char="○"/>
            </a:pPr>
            <a:r>
              <a:rPr lang="en" sz="2300">
                <a:solidFill>
                  <a:schemeClr val="dk1"/>
                </a:solidFill>
                <a:latin typeface="Calibri"/>
                <a:ea typeface="Calibri"/>
                <a:cs typeface="Calibri"/>
                <a:sym typeface="Calibri"/>
              </a:rPr>
              <a:t>English II EOC assessment (grades 9-11). </a:t>
            </a:r>
            <a:r>
              <a:rPr lang="en" sz="2300" b="1">
                <a:solidFill>
                  <a:schemeClr val="dk1"/>
                </a:solidFill>
                <a:latin typeface="Calibri"/>
                <a:ea typeface="Calibri"/>
                <a:cs typeface="Calibri"/>
                <a:sym typeface="Calibri"/>
              </a:rPr>
              <a:t>30% of students achieve Meets Grade Level Performance</a:t>
            </a:r>
            <a:endParaRPr sz="2300">
              <a:solidFill>
                <a:schemeClr val="dk1"/>
              </a:solidFill>
              <a:latin typeface="Calibri"/>
              <a:ea typeface="Calibri"/>
              <a:cs typeface="Calibri"/>
              <a:sym typeface="Calibri"/>
            </a:endParaRPr>
          </a:p>
        </p:txBody>
      </p:sp>
      <p:sp>
        <p:nvSpPr>
          <p:cNvPr id="165" name="Google Shape;165;p24"/>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ctrTitle"/>
          </p:nvPr>
        </p:nvSpPr>
        <p:spPr>
          <a:xfrm>
            <a:off x="579451" y="336925"/>
            <a:ext cx="78930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t>THANK YOU!</a:t>
            </a:r>
            <a:endParaRPr b="1"/>
          </a:p>
        </p:txBody>
      </p:sp>
      <p:sp>
        <p:nvSpPr>
          <p:cNvPr id="171" name="Google Shape;171;p25"/>
          <p:cNvSpPr txBox="1">
            <a:spLocks noGrp="1"/>
          </p:cNvSpPr>
          <p:nvPr>
            <p:ph type="subTitle" idx="1"/>
          </p:nvPr>
        </p:nvSpPr>
        <p:spPr>
          <a:xfrm>
            <a:off x="579450" y="2274075"/>
            <a:ext cx="78930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Are there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Blueprint Overview </a:t>
            </a:r>
            <a:endParaRPr/>
          </a:p>
        </p:txBody>
      </p:sp>
      <p:sp>
        <p:nvSpPr>
          <p:cNvPr id="89" name="Google Shape;89;p13"/>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The Early College High School Blueprint 	</a:t>
            </a:r>
            <a:endParaRPr sz="3400"/>
          </a:p>
        </p:txBody>
      </p:sp>
      <p:sp>
        <p:nvSpPr>
          <p:cNvPr id="95" name="Google Shape;95;p14"/>
          <p:cNvSpPr txBox="1">
            <a:spLocks noGrp="1"/>
          </p:cNvSpPr>
          <p:nvPr>
            <p:ph type="body" idx="1"/>
          </p:nvPr>
        </p:nvSpPr>
        <p:spPr>
          <a:xfrm>
            <a:off x="311700" y="1000075"/>
            <a:ext cx="75555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200">
                <a:solidFill>
                  <a:schemeClr val="dk1"/>
                </a:solidFill>
                <a:latin typeface="Calibri"/>
                <a:ea typeface="Calibri"/>
                <a:cs typeface="Calibri"/>
                <a:sym typeface="Calibri"/>
              </a:rPr>
              <a:t>The Early College High School (ECHS) Blueprint provides foundational principles and standards for innovative partnerships with colleges and universities. </a:t>
            </a:r>
            <a:endParaRPr sz="2200">
              <a:solidFill>
                <a:schemeClr val="dk1"/>
              </a:solidFill>
              <a:latin typeface="Calibri"/>
              <a:ea typeface="Calibri"/>
              <a:cs typeface="Calibri"/>
              <a:sym typeface="Calibri"/>
            </a:endParaRPr>
          </a:p>
          <a:p>
            <a:pPr marL="228600" lvl="0" indent="-165100" algn="l" rtl="0">
              <a:lnSpc>
                <a:spcPct val="100000"/>
              </a:lnSpc>
              <a:spcBef>
                <a:spcPts val="600"/>
              </a:spcBef>
              <a:spcAft>
                <a:spcPts val="0"/>
              </a:spcAft>
              <a:buClr>
                <a:schemeClr val="dk1"/>
              </a:buClr>
              <a:buSzPts val="1800"/>
              <a:buFont typeface="Arial"/>
              <a:buChar char="★"/>
            </a:pPr>
            <a:r>
              <a:rPr lang="en">
                <a:solidFill>
                  <a:schemeClr val="dk1"/>
                </a:solidFill>
                <a:latin typeface="Calibri"/>
                <a:ea typeface="Calibri"/>
                <a:cs typeface="Calibri"/>
                <a:sym typeface="Calibri"/>
              </a:rPr>
              <a:t>TEA requires all ECHSs to meet design elements for 6 benchmarks plus outcomes-based measures (OBMs) on data indicators related to </a:t>
            </a:r>
            <a:r>
              <a:rPr lang="en" b="1">
                <a:solidFill>
                  <a:schemeClr val="dk1"/>
                </a:solidFill>
                <a:latin typeface="Calibri"/>
                <a:ea typeface="Calibri"/>
                <a:cs typeface="Calibri"/>
                <a:sym typeface="Calibri"/>
              </a:rPr>
              <a:t>Access</a:t>
            </a:r>
            <a:r>
              <a:rPr lang="en">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Attainment,</a:t>
            </a:r>
            <a:r>
              <a:rPr lang="en">
                <a:solidFill>
                  <a:schemeClr val="dk1"/>
                </a:solidFill>
                <a:latin typeface="Calibri"/>
                <a:ea typeface="Calibri"/>
                <a:cs typeface="Calibri"/>
                <a:sym typeface="Calibri"/>
              </a:rPr>
              <a:t> and </a:t>
            </a:r>
            <a:r>
              <a:rPr lang="en" b="1">
                <a:solidFill>
                  <a:schemeClr val="dk1"/>
                </a:solidFill>
                <a:latin typeface="Calibri"/>
                <a:ea typeface="Calibri"/>
                <a:cs typeface="Calibri"/>
                <a:sym typeface="Calibri"/>
              </a:rPr>
              <a:t>Achievement</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228600" lvl="0" indent="-165100" algn="l" rtl="0">
              <a:lnSpc>
                <a:spcPct val="100000"/>
              </a:lnSpc>
              <a:spcBef>
                <a:spcPts val="600"/>
              </a:spcBef>
              <a:spcAft>
                <a:spcPts val="600"/>
              </a:spcAft>
              <a:buClr>
                <a:schemeClr val="dk1"/>
              </a:buClr>
              <a:buSzPts val="1800"/>
              <a:buFont typeface="Arial"/>
              <a:buChar char="★"/>
            </a:pPr>
            <a:r>
              <a:rPr lang="en">
                <a:solidFill>
                  <a:schemeClr val="dk1"/>
                </a:solidFill>
                <a:latin typeface="Calibri"/>
                <a:ea typeface="Calibri"/>
                <a:cs typeface="Calibri"/>
                <a:sym typeface="Calibri"/>
              </a:rPr>
              <a:t>Failure to meet both the design elements and OBMs may result in the revocation of ECHS designation status.</a:t>
            </a:r>
            <a:endParaRPr>
              <a:solidFill>
                <a:schemeClr val="dk1"/>
              </a:solidFill>
            </a:endParaRPr>
          </a:p>
        </p:txBody>
      </p:sp>
      <p:sp>
        <p:nvSpPr>
          <p:cNvPr id="96" name="Google Shape;96;p14"/>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1:  Target Population</a:t>
            </a:r>
            <a:endParaRPr sz="3400"/>
          </a:p>
        </p:txBody>
      </p:sp>
      <p:sp>
        <p:nvSpPr>
          <p:cNvPr id="102" name="Google Shape;102;p15"/>
          <p:cNvSpPr txBox="1">
            <a:spLocks noGrp="1"/>
          </p:cNvSpPr>
          <p:nvPr>
            <p:ph type="body" idx="1"/>
          </p:nvPr>
        </p:nvSpPr>
        <p:spPr>
          <a:xfrm>
            <a:off x="311700" y="1000075"/>
            <a:ext cx="7564800" cy="3416400"/>
          </a:xfrm>
          <a:prstGeom prst="rect">
            <a:avLst/>
          </a:prstGeom>
        </p:spPr>
        <p:txBody>
          <a:bodyPr spcFirstLastPara="1" wrap="square" lIns="91425" tIns="91425" rIns="91425" bIns="91425" anchor="t" anchorCtr="0">
            <a:normAutofit fontScale="85000" lnSpcReduction="10000"/>
          </a:bodyPr>
          <a:lstStyle/>
          <a:p>
            <a:pPr marL="457200" lvl="0" indent="-347345" algn="l" rtl="0">
              <a:lnSpc>
                <a:spcPct val="100000"/>
              </a:lnSpc>
              <a:spcBef>
                <a:spcPts val="0"/>
              </a:spcBef>
              <a:spcAft>
                <a:spcPts val="0"/>
              </a:spcAft>
              <a:buClr>
                <a:schemeClr val="dk1"/>
              </a:buClr>
              <a:buSzPct val="100000"/>
              <a:buFont typeface="Arial"/>
              <a:buChar char="★"/>
            </a:pPr>
            <a:r>
              <a:rPr lang="en" sz="2200">
                <a:solidFill>
                  <a:schemeClr val="dk1"/>
                </a:solidFill>
                <a:latin typeface="Calibri"/>
                <a:ea typeface="Calibri"/>
                <a:cs typeface="Calibri"/>
                <a:sym typeface="Calibri"/>
              </a:rPr>
              <a:t>The ECHS recruitment and enrollment processes shall identify, recruit, and enroll the subpopulations of </a:t>
            </a:r>
            <a:r>
              <a:rPr lang="en" sz="2200" b="1">
                <a:solidFill>
                  <a:schemeClr val="dk1"/>
                </a:solidFill>
                <a:latin typeface="Calibri"/>
                <a:ea typeface="Calibri"/>
                <a:cs typeface="Calibri"/>
                <a:sym typeface="Calibri"/>
              </a:rPr>
              <a:t>at-risk students </a:t>
            </a:r>
            <a:r>
              <a:rPr lang="en" sz="2200">
                <a:solidFill>
                  <a:schemeClr val="dk1"/>
                </a:solidFill>
                <a:latin typeface="Calibri"/>
                <a:ea typeface="Calibri"/>
                <a:cs typeface="Calibri"/>
                <a:sym typeface="Calibri"/>
              </a:rPr>
              <a:t>(as defined by Texas Education Code (TEC) §29.081 and PEIMS), including, but not limited to:</a:t>
            </a:r>
            <a:endParaRPr sz="2200">
              <a:solidFill>
                <a:schemeClr val="dk1"/>
              </a:solidFill>
              <a:latin typeface="Calibri"/>
              <a:ea typeface="Calibri"/>
              <a:cs typeface="Calibri"/>
              <a:sym typeface="Calibri"/>
            </a:endParaRPr>
          </a:p>
          <a:p>
            <a:pPr marL="914400" lvl="1" indent="-325755" algn="l" rtl="0">
              <a:lnSpc>
                <a:spcPct val="100000"/>
              </a:lnSpc>
              <a:spcBef>
                <a:spcPts val="600"/>
              </a:spcBef>
              <a:spcAft>
                <a:spcPts val="0"/>
              </a:spcAft>
              <a:buClr>
                <a:schemeClr val="dk1"/>
              </a:buClr>
              <a:buSzPct val="100000"/>
              <a:buFont typeface="Arial"/>
              <a:buChar char="○"/>
            </a:pPr>
            <a:r>
              <a:rPr lang="en" sz="1800">
                <a:solidFill>
                  <a:schemeClr val="dk1"/>
                </a:solidFill>
                <a:latin typeface="Calibri"/>
                <a:ea typeface="Calibri"/>
                <a:cs typeface="Calibri"/>
                <a:sym typeface="Calibri"/>
              </a:rPr>
              <a:t>Students who have not passed two or more subjects in the foundation curriculum during a semester in the preceding or current school year</a:t>
            </a:r>
            <a:endParaRPr sz="1800">
              <a:solidFill>
                <a:schemeClr val="dk1"/>
              </a:solidFill>
              <a:latin typeface="Calibri"/>
              <a:ea typeface="Calibri"/>
              <a:cs typeface="Calibri"/>
              <a:sym typeface="Calibri"/>
            </a:endParaRPr>
          </a:p>
          <a:p>
            <a:pPr marL="914400" lvl="1" indent="-325755" algn="l" rtl="0">
              <a:lnSpc>
                <a:spcPct val="100000"/>
              </a:lnSpc>
              <a:spcBef>
                <a:spcPts val="600"/>
              </a:spcBef>
              <a:spcAft>
                <a:spcPts val="0"/>
              </a:spcAft>
              <a:buClr>
                <a:schemeClr val="dk1"/>
              </a:buClr>
              <a:buSzPct val="100000"/>
              <a:buFont typeface="Arial"/>
              <a:buChar char="○"/>
            </a:pPr>
            <a:r>
              <a:rPr lang="en" sz="1800">
                <a:solidFill>
                  <a:schemeClr val="dk1"/>
                </a:solidFill>
                <a:latin typeface="Calibri"/>
                <a:ea typeface="Calibri"/>
                <a:cs typeface="Calibri"/>
                <a:sym typeface="Calibri"/>
              </a:rPr>
              <a:t>Students who are of limited English proficiency, or</a:t>
            </a:r>
            <a:endParaRPr sz="1800">
              <a:solidFill>
                <a:schemeClr val="dk1"/>
              </a:solidFill>
              <a:latin typeface="Calibri"/>
              <a:ea typeface="Calibri"/>
              <a:cs typeface="Calibri"/>
              <a:sym typeface="Calibri"/>
            </a:endParaRPr>
          </a:p>
          <a:p>
            <a:pPr marL="914400" lvl="1" indent="-325755" algn="l" rtl="0">
              <a:lnSpc>
                <a:spcPct val="100000"/>
              </a:lnSpc>
              <a:spcBef>
                <a:spcPts val="600"/>
              </a:spcBef>
              <a:spcAft>
                <a:spcPts val="0"/>
              </a:spcAft>
              <a:buClr>
                <a:schemeClr val="dk1"/>
              </a:buClr>
              <a:buSzPct val="100000"/>
              <a:buFont typeface="Arial"/>
              <a:buChar char="○"/>
            </a:pPr>
            <a:r>
              <a:rPr lang="en" sz="1800">
                <a:solidFill>
                  <a:schemeClr val="dk1"/>
                </a:solidFill>
                <a:latin typeface="Calibri"/>
                <a:ea typeface="Calibri"/>
                <a:cs typeface="Calibri"/>
                <a:sym typeface="Calibri"/>
              </a:rPr>
              <a:t>Students who have failed a state administered assessment. </a:t>
            </a:r>
            <a:endParaRPr sz="1800">
              <a:solidFill>
                <a:schemeClr val="dk1"/>
              </a:solidFill>
              <a:latin typeface="Calibri"/>
              <a:ea typeface="Calibri"/>
              <a:cs typeface="Calibri"/>
              <a:sym typeface="Calibri"/>
            </a:endParaRPr>
          </a:p>
          <a:p>
            <a:pPr marL="457200" lvl="0" indent="-347345" algn="l" rtl="0">
              <a:lnSpc>
                <a:spcPct val="100000"/>
              </a:lnSpc>
              <a:spcBef>
                <a:spcPts val="600"/>
              </a:spcBef>
              <a:spcAft>
                <a:spcPts val="600"/>
              </a:spcAft>
              <a:buClr>
                <a:schemeClr val="dk1"/>
              </a:buClr>
              <a:buSzPct val="100000"/>
              <a:buFont typeface="Arial"/>
              <a:buChar char="★"/>
            </a:pPr>
            <a:r>
              <a:rPr lang="en" sz="2200">
                <a:solidFill>
                  <a:schemeClr val="dk1"/>
                </a:solidFill>
                <a:latin typeface="Calibri"/>
                <a:ea typeface="Calibri"/>
                <a:cs typeface="Calibri"/>
                <a:sym typeface="Calibri"/>
              </a:rPr>
              <a:t>The ECHS shall identify, recruit, and enroll subpopulations (in addition to those who are at risk as defined by PEIMS) that are historically underrepresented in college courses (e.g., first generation college goers, students of </a:t>
            </a:r>
            <a:r>
              <a:rPr lang="en" sz="2200" b="1">
                <a:solidFill>
                  <a:schemeClr val="dk1"/>
                </a:solidFill>
                <a:latin typeface="Calibri"/>
                <a:ea typeface="Calibri"/>
                <a:cs typeface="Calibri"/>
                <a:sym typeface="Calibri"/>
              </a:rPr>
              <a:t>low socioeconomic status</a:t>
            </a:r>
            <a:r>
              <a:rPr lang="en" sz="2200">
                <a:solidFill>
                  <a:schemeClr val="dk1"/>
                </a:solidFill>
                <a:latin typeface="Calibri"/>
                <a:ea typeface="Calibri"/>
                <a:cs typeface="Calibri"/>
                <a:sym typeface="Calibri"/>
              </a:rPr>
              <a:t>, English learners, and students with disabilities).</a:t>
            </a:r>
            <a:endParaRPr sz="2200">
              <a:solidFill>
                <a:schemeClr val="dk1"/>
              </a:solidFill>
            </a:endParaRPr>
          </a:p>
        </p:txBody>
      </p:sp>
      <p:sp>
        <p:nvSpPr>
          <p:cNvPr id="103" name="Google Shape;103;p15"/>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2: Partnership Agreement</a:t>
            </a:r>
            <a:endParaRPr sz="3400"/>
          </a:p>
        </p:txBody>
      </p:sp>
      <p:sp>
        <p:nvSpPr>
          <p:cNvPr id="109" name="Google Shape;109;p16"/>
          <p:cNvSpPr txBox="1">
            <a:spLocks noGrp="1"/>
          </p:cNvSpPr>
          <p:nvPr>
            <p:ph type="body" idx="1"/>
          </p:nvPr>
        </p:nvSpPr>
        <p:spPr>
          <a:xfrm>
            <a:off x="311700" y="1000075"/>
            <a:ext cx="7640700" cy="3416400"/>
          </a:xfrm>
          <a:prstGeom prst="rect">
            <a:avLst/>
          </a:prstGeom>
        </p:spPr>
        <p:txBody>
          <a:bodyPr spcFirstLastPara="1" wrap="square" lIns="91425" tIns="91425" rIns="91425" bIns="91425" anchor="t" anchorCtr="0">
            <a:normAutofit lnSpcReduction="10000"/>
          </a:bodyPr>
          <a:lstStyle/>
          <a:p>
            <a:pPr marL="457200" lvl="0" indent="-368300" algn="l" rtl="0">
              <a:lnSpc>
                <a:spcPct val="100000"/>
              </a:lnSpc>
              <a:spcBef>
                <a:spcPts val="0"/>
              </a:spcBef>
              <a:spcAft>
                <a:spcPts val="0"/>
              </a:spcAft>
              <a:buClr>
                <a:schemeClr val="dk1"/>
              </a:buClr>
              <a:buSzPts val="2200"/>
              <a:buFont typeface="Arial"/>
              <a:buChar char="★"/>
            </a:pPr>
            <a:r>
              <a:rPr lang="en" sz="2200">
                <a:solidFill>
                  <a:schemeClr val="dk1"/>
                </a:solidFill>
                <a:latin typeface="Calibri"/>
                <a:ea typeface="Calibri"/>
                <a:cs typeface="Calibri"/>
                <a:sym typeface="Calibri"/>
              </a:rPr>
              <a:t>The Early College High School shall have a current, signed memorandum of understanding or interlocal agreement for each school year that defines the partnership between the school district(s) and the institution(s) of higher education and addresses topics including, but not limited to:</a:t>
            </a:r>
            <a:endParaRPr sz="2200">
              <a:solidFill>
                <a:schemeClr val="dk1"/>
              </a:solidFill>
              <a:latin typeface="Calibri"/>
              <a:ea typeface="Calibri"/>
              <a:cs typeface="Calibri"/>
              <a:sym typeface="Calibri"/>
            </a:endParaRPr>
          </a:p>
          <a:p>
            <a:pPr marL="914400" lvl="1" indent="-342900" algn="l" rtl="0">
              <a:lnSpc>
                <a:spcPct val="100000"/>
              </a:lnSpc>
              <a:spcBef>
                <a:spcPts val="6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ECHS location</a:t>
            </a:r>
            <a:endParaRPr sz="1800">
              <a:solidFill>
                <a:schemeClr val="dk1"/>
              </a:solidFill>
              <a:latin typeface="Calibri"/>
              <a:ea typeface="Calibri"/>
              <a:cs typeface="Calibri"/>
              <a:sym typeface="Calibri"/>
            </a:endParaRPr>
          </a:p>
          <a:p>
            <a:pPr marL="914400" lvl="1" indent="-342900" algn="l" rtl="0">
              <a:lnSpc>
                <a:spcPct val="100000"/>
              </a:lnSpc>
              <a:spcBef>
                <a:spcPts val="6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Transferability and applicability of college credit between a 2-year and 4-year institution</a:t>
            </a:r>
            <a:endParaRPr sz="1800">
              <a:solidFill>
                <a:schemeClr val="dk1"/>
              </a:solidFill>
              <a:latin typeface="Calibri"/>
              <a:ea typeface="Calibri"/>
              <a:cs typeface="Calibri"/>
              <a:sym typeface="Calibri"/>
            </a:endParaRPr>
          </a:p>
          <a:p>
            <a:pPr marL="914400" lvl="1" indent="-342900" algn="l" rtl="0">
              <a:lnSpc>
                <a:spcPct val="100000"/>
              </a:lnSpc>
              <a:spcBef>
                <a:spcPts val="6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Allocation of costs for tuition, fees, and textbooks</a:t>
            </a:r>
            <a:endParaRPr sz="1800">
              <a:solidFill>
                <a:schemeClr val="dk1"/>
              </a:solidFill>
              <a:latin typeface="Calibri"/>
              <a:ea typeface="Calibri"/>
              <a:cs typeface="Calibri"/>
              <a:sym typeface="Calibri"/>
            </a:endParaRPr>
          </a:p>
          <a:p>
            <a:pPr marL="914400" lvl="1" indent="-342900" algn="l" rtl="0">
              <a:lnSpc>
                <a:spcPct val="100000"/>
              </a:lnSpc>
              <a:spcBef>
                <a:spcPts val="600"/>
              </a:spcBef>
              <a:spcAft>
                <a:spcPts val="600"/>
              </a:spcAft>
              <a:buClr>
                <a:schemeClr val="dk1"/>
              </a:buClr>
              <a:buSzPts val="1800"/>
              <a:buFont typeface="Arial"/>
              <a:buChar char="○"/>
            </a:pPr>
            <a:r>
              <a:rPr lang="en" sz="1800">
                <a:solidFill>
                  <a:schemeClr val="dk1"/>
                </a:solidFill>
                <a:latin typeface="Calibri"/>
                <a:ea typeface="Calibri"/>
                <a:cs typeface="Calibri"/>
                <a:sym typeface="Calibri"/>
              </a:rPr>
              <a:t>Student transportation</a:t>
            </a:r>
            <a:endParaRPr sz="1800">
              <a:solidFill>
                <a:schemeClr val="dk1"/>
              </a:solidFill>
            </a:endParaRPr>
          </a:p>
        </p:txBody>
      </p:sp>
      <p:sp>
        <p:nvSpPr>
          <p:cNvPr id="110" name="Google Shape;110;p16"/>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3: P16 Leadership Initiatives </a:t>
            </a:r>
            <a:endParaRPr sz="3400"/>
          </a:p>
        </p:txBody>
      </p:sp>
      <p:sp>
        <p:nvSpPr>
          <p:cNvPr id="116" name="Google Shape;116;p17"/>
          <p:cNvSpPr txBox="1">
            <a:spLocks noGrp="1"/>
          </p:cNvSpPr>
          <p:nvPr>
            <p:ph type="body" idx="1"/>
          </p:nvPr>
        </p:nvSpPr>
        <p:spPr>
          <a:xfrm>
            <a:off x="311700" y="1000075"/>
            <a:ext cx="7640700" cy="34164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chemeClr val="dk1"/>
              </a:buClr>
              <a:buSzPts val="2200"/>
              <a:buFont typeface="Arial"/>
              <a:buChar char="★"/>
            </a:pPr>
            <a:r>
              <a:rPr lang="en" sz="2200">
                <a:solidFill>
                  <a:schemeClr val="dk1"/>
                </a:solidFill>
                <a:latin typeface="Calibri"/>
                <a:ea typeface="Calibri"/>
                <a:cs typeface="Calibri"/>
                <a:sym typeface="Calibri"/>
              </a:rPr>
              <a:t>The school district and institution(s) of higher education partners shall develop and maintain a leadership team that meets regularly to address issues of design, implementation, ongoing implementation, and sustainability.</a:t>
            </a:r>
            <a:endParaRPr sz="2200">
              <a:solidFill>
                <a:schemeClr val="dk1"/>
              </a:solidFill>
              <a:latin typeface="Calibri"/>
              <a:ea typeface="Calibri"/>
              <a:cs typeface="Calibri"/>
              <a:sym typeface="Calibri"/>
            </a:endParaRPr>
          </a:p>
          <a:p>
            <a:pPr marL="457200" lvl="0" indent="-368300" algn="l" rtl="0">
              <a:lnSpc>
                <a:spcPct val="100000"/>
              </a:lnSpc>
              <a:spcBef>
                <a:spcPts val="600"/>
              </a:spcBef>
              <a:spcAft>
                <a:spcPts val="600"/>
              </a:spcAft>
              <a:buClr>
                <a:schemeClr val="dk1"/>
              </a:buClr>
              <a:buSzPts val="2200"/>
              <a:buFont typeface="Arial"/>
              <a:buChar char="★"/>
            </a:pPr>
            <a:r>
              <a:rPr lang="en" sz="2200">
                <a:solidFill>
                  <a:schemeClr val="dk1"/>
                </a:solidFill>
                <a:latin typeface="Calibri"/>
                <a:ea typeface="Calibri"/>
                <a:cs typeface="Calibri"/>
                <a:sym typeface="Calibri"/>
              </a:rPr>
              <a:t>Membership should include the Early College High School leader and individuals with decision making authority from the district(s) and IHE(s).</a:t>
            </a:r>
            <a:endParaRPr sz="2200">
              <a:solidFill>
                <a:schemeClr val="dk1"/>
              </a:solidFill>
            </a:endParaRPr>
          </a:p>
        </p:txBody>
      </p:sp>
      <p:sp>
        <p:nvSpPr>
          <p:cNvPr id="117" name="Google Shape;117;p17"/>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4: Curriculum &amp; Support  </a:t>
            </a:r>
            <a:endParaRPr sz="3400"/>
          </a:p>
        </p:txBody>
      </p:sp>
      <p:sp>
        <p:nvSpPr>
          <p:cNvPr id="123" name="Google Shape;123;p18"/>
          <p:cNvSpPr txBox="1">
            <a:spLocks noGrp="1"/>
          </p:cNvSpPr>
          <p:nvPr>
            <p:ph type="body" idx="1"/>
          </p:nvPr>
        </p:nvSpPr>
        <p:spPr>
          <a:xfrm>
            <a:off x="311700" y="1000075"/>
            <a:ext cx="7612200" cy="34164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chemeClr val="dk1"/>
              </a:buClr>
              <a:buSzPts val="2200"/>
              <a:buFont typeface="Arial"/>
              <a:buChar char="★"/>
            </a:pPr>
            <a:r>
              <a:rPr lang="en" sz="2200">
                <a:solidFill>
                  <a:schemeClr val="dk1"/>
                </a:solidFill>
                <a:latin typeface="Calibri"/>
                <a:ea typeface="Calibri"/>
                <a:cs typeface="Calibri"/>
                <a:sym typeface="Calibri"/>
              </a:rPr>
              <a:t>ECHS shall provide a rigorous course of study that enables a participating student to receive a high school diploma and complete the Texas Higher Education Coordinating Board’s (THECB) core curriculum (as defined by Title 19 of the Texas Administrative Code (TAC) §4.28), obtain certifications, or earn an associate degree, or earn at least 60 credit hours toward a baccalaureate degree during grades 9-12.</a:t>
            </a:r>
            <a:endParaRPr sz="2200">
              <a:solidFill>
                <a:schemeClr val="dk1"/>
              </a:solidFill>
              <a:latin typeface="Calibri"/>
              <a:ea typeface="Calibri"/>
              <a:cs typeface="Calibri"/>
              <a:sym typeface="Calibri"/>
            </a:endParaRPr>
          </a:p>
          <a:p>
            <a:pPr marL="457200" lvl="0" indent="-368300" algn="l" rtl="0">
              <a:lnSpc>
                <a:spcPct val="100000"/>
              </a:lnSpc>
              <a:spcBef>
                <a:spcPts val="600"/>
              </a:spcBef>
              <a:spcAft>
                <a:spcPts val="600"/>
              </a:spcAft>
              <a:buClr>
                <a:schemeClr val="dk1"/>
              </a:buClr>
              <a:buSzPts val="2200"/>
              <a:buFont typeface="Arial"/>
              <a:buChar char="★"/>
            </a:pPr>
            <a:r>
              <a:rPr lang="en" sz="2200">
                <a:solidFill>
                  <a:schemeClr val="dk1"/>
                </a:solidFill>
                <a:latin typeface="Calibri"/>
                <a:ea typeface="Calibri"/>
                <a:cs typeface="Calibri"/>
                <a:sym typeface="Calibri"/>
              </a:rPr>
              <a:t>The ECHS shall provide students with academic, social, and emotional support in their course of study.</a:t>
            </a:r>
            <a:endParaRPr sz="2200">
              <a:solidFill>
                <a:schemeClr val="dk1"/>
              </a:solidFill>
            </a:endParaRPr>
          </a:p>
        </p:txBody>
      </p:sp>
      <p:sp>
        <p:nvSpPr>
          <p:cNvPr id="124" name="Google Shape;124;p18"/>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5: </a:t>
            </a:r>
            <a:r>
              <a:rPr lang="en" sz="3100"/>
              <a:t>Academic Rigor &amp; Readiness  </a:t>
            </a:r>
            <a:endParaRPr sz="3100"/>
          </a:p>
        </p:txBody>
      </p:sp>
      <p:sp>
        <p:nvSpPr>
          <p:cNvPr id="130" name="Google Shape;130;p19"/>
          <p:cNvSpPr txBox="1">
            <a:spLocks noGrp="1"/>
          </p:cNvSpPr>
          <p:nvPr>
            <p:ph type="body" idx="1"/>
          </p:nvPr>
        </p:nvSpPr>
        <p:spPr>
          <a:xfrm>
            <a:off x="311700" y="1000075"/>
            <a:ext cx="7593300" cy="34164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600"/>
              </a:spcAft>
              <a:buClr>
                <a:schemeClr val="dk1"/>
              </a:buClr>
              <a:buSzPts val="2200"/>
              <a:buFont typeface="Arial"/>
              <a:buChar char="★"/>
            </a:pPr>
            <a:r>
              <a:rPr lang="en" sz="2200">
                <a:solidFill>
                  <a:schemeClr val="dk1"/>
                </a:solidFill>
                <a:latin typeface="Calibri"/>
                <a:ea typeface="Calibri"/>
                <a:cs typeface="Calibri"/>
                <a:sym typeface="Calibri"/>
              </a:rPr>
              <a:t>ECHS shall administer a Texas Success Initiative (TSI) college placement exam (as defined by TAC §4.53) to all accepted ECHS students to assess college readiness, design individual instructional support plans, and enable students to begin college courses based on their performance on the exam. </a:t>
            </a:r>
            <a:endParaRPr sz="2200">
              <a:solidFill>
                <a:schemeClr val="dk1"/>
              </a:solidFill>
            </a:endParaRPr>
          </a:p>
        </p:txBody>
      </p:sp>
      <p:sp>
        <p:nvSpPr>
          <p:cNvPr id="131" name="Google Shape;131;p19"/>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Benchmark 6: </a:t>
            </a:r>
            <a:r>
              <a:rPr lang="en" sz="3300"/>
              <a:t>School Design </a:t>
            </a:r>
            <a:r>
              <a:rPr lang="en" sz="3100"/>
              <a:t> </a:t>
            </a:r>
            <a:endParaRPr sz="3100"/>
          </a:p>
        </p:txBody>
      </p:sp>
      <p:sp>
        <p:nvSpPr>
          <p:cNvPr id="137" name="Google Shape;137;p20"/>
          <p:cNvSpPr txBox="1">
            <a:spLocks noGrp="1"/>
          </p:cNvSpPr>
          <p:nvPr>
            <p:ph type="body" idx="1"/>
          </p:nvPr>
        </p:nvSpPr>
        <p:spPr>
          <a:xfrm>
            <a:off x="311700" y="1000075"/>
            <a:ext cx="7612200" cy="34164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600"/>
              </a:spcAft>
              <a:buClr>
                <a:schemeClr val="dk1"/>
              </a:buClr>
              <a:buSzPts val="2200"/>
              <a:buFont typeface="Arial"/>
              <a:buChar char="★"/>
            </a:pPr>
            <a:r>
              <a:rPr lang="en" sz="2200">
                <a:solidFill>
                  <a:schemeClr val="dk1"/>
                </a:solidFill>
                <a:latin typeface="Calibri"/>
                <a:ea typeface="Calibri"/>
                <a:cs typeface="Calibri"/>
                <a:sym typeface="Calibri"/>
              </a:rPr>
              <a:t>ECHS must provide a full-day program (i.e., full day as defined in PEIMS) at an autonomous high school (i.e., a high school with ECHS leader assigned to ECHS responsibilities who has scheduling, hiring, and budget authority), an IHE liaison with decision making authority, and a highly qualified staff with support and training. </a:t>
            </a:r>
            <a:endParaRPr sz="2200">
              <a:solidFill>
                <a:schemeClr val="dk1"/>
              </a:solidFill>
            </a:endParaRPr>
          </a:p>
        </p:txBody>
      </p:sp>
      <p:sp>
        <p:nvSpPr>
          <p:cNvPr id="138" name="Google Shape;138;p20"/>
          <p:cNvSpPr txBox="1"/>
          <p:nvPr/>
        </p:nvSpPr>
        <p:spPr>
          <a:xfrm>
            <a:off x="4934400" y="4725700"/>
            <a:ext cx="3897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b="1">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On-screen Show (16:9)</PresentationFormat>
  <Paragraphs>68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Roboto</vt:lpstr>
      <vt:lpstr>Roboto Slab</vt:lpstr>
      <vt:lpstr>Arial</vt:lpstr>
      <vt:lpstr>Calibri</vt:lpstr>
      <vt:lpstr>Roboto Condensed</vt:lpstr>
      <vt:lpstr>Amatic SC</vt:lpstr>
      <vt:lpstr>Simple Light</vt:lpstr>
      <vt:lpstr>EARLY COLLEGE HIGH SCHOOL  Blueprint &amp; Outcomes-Based measures </vt:lpstr>
      <vt:lpstr>Blueprint Overview </vt:lpstr>
      <vt:lpstr>The Early College High School Blueprint  </vt:lpstr>
      <vt:lpstr>Benchmark 1:  Target Population</vt:lpstr>
      <vt:lpstr>Benchmark 2: Partnership Agreement</vt:lpstr>
      <vt:lpstr>Benchmark 3: P16 Leadership Initiatives </vt:lpstr>
      <vt:lpstr>Benchmark 4: Curriculum &amp; Support  </vt:lpstr>
      <vt:lpstr>Benchmark 5: Academic Rigor &amp; Readiness  </vt:lpstr>
      <vt:lpstr>Benchmark 6: School Design  </vt:lpstr>
      <vt:lpstr>Outcomes-Based Measures (OBMs)</vt:lpstr>
      <vt:lpstr>Outcomes-Based Measure 1:  ACCESS   </vt:lpstr>
      <vt:lpstr>Outcomes-Based Measure 2:  ATTAINMENT   </vt:lpstr>
      <vt:lpstr>Outcomes-Based Measure 3:  ACHIEVEMENT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COLLEGE HIGH SCHOOL  Blueprint &amp; Outcomes-Based measures </dc:title>
  <dc:creator>Martin Conrardy</dc:creator>
  <cp:lastModifiedBy>Martin Conrardy</cp:lastModifiedBy>
  <cp:revision>1</cp:revision>
  <dcterms:modified xsi:type="dcterms:W3CDTF">2022-05-18T20:01:02Z</dcterms:modified>
</cp:coreProperties>
</file>